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305" r:id="rId3"/>
    <p:sldId id="312" r:id="rId4"/>
    <p:sldId id="311" r:id="rId5"/>
    <p:sldId id="310" r:id="rId6"/>
    <p:sldId id="309" r:id="rId7"/>
    <p:sldId id="308" r:id="rId8"/>
    <p:sldId id="307" r:id="rId9"/>
    <p:sldId id="313" r:id="rId10"/>
    <p:sldId id="314" r:id="rId11"/>
    <p:sldId id="316" r:id="rId12"/>
    <p:sldId id="318" r:id="rId13"/>
    <p:sldId id="319" r:id="rId14"/>
    <p:sldId id="320" r:id="rId15"/>
    <p:sldId id="258" r:id="rId16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7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45"/>
    <p:restoredTop sz="94657"/>
  </p:normalViewPr>
  <p:slideViewPr>
    <p:cSldViewPr snapToGrid="0">
      <p:cViewPr varScale="1">
        <p:scale>
          <a:sx n="68" d="100"/>
          <a:sy n="68" d="100"/>
        </p:scale>
        <p:origin x="10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FCAA1-E3A1-48C9-93C3-E250D76737E2}" type="datetimeFigureOut">
              <a:rPr lang="es-BO" smtClean="0"/>
              <a:t>8/10/2025</a:t>
            </a:fld>
            <a:endParaRPr lang="es-B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E16A9-AE99-4B3F-BF76-A3720091E999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273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EA37C5-389A-BBCB-06C8-E03A608DE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224B6B-BD98-8762-ED12-68BC41EDF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853561-7C57-EE86-E9C2-09BC2128A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D3CE1-E387-4C44-AB39-52E3137FD025}" type="datetimeFigureOut">
              <a:rPr lang="es-BO" smtClean="0"/>
              <a:t>8/10/2025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F5BE30-9606-A47A-6894-7B7E955D9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A72B03-024C-BF12-5834-46AE315F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453A-53A5-A449-898F-5FF55902229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33606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BB6E2F-1605-4BF3-520D-6AE581E3C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A837443-8506-1164-B9C6-CB891A966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44934C-A596-2D94-D6AF-FD45E2F8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D3CE1-E387-4C44-AB39-52E3137FD025}" type="datetimeFigureOut">
              <a:rPr lang="es-BO" smtClean="0"/>
              <a:t>8/10/2025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F1E9F0-DBC9-4055-F1D8-25C2C078E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BD8AD-DB44-989D-CAE0-EF01D03B4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453A-53A5-A449-898F-5FF55902229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48403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3AF4A13-CD09-E0C0-30B6-57B818A233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5F8FFA-A4D1-ACD2-5B18-08476AB9F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29C70D-DC08-547D-D38D-B031FB907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D3CE1-E387-4C44-AB39-52E3137FD025}" type="datetimeFigureOut">
              <a:rPr lang="es-BO" smtClean="0"/>
              <a:t>8/10/2025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862AAE-DAE0-F1A6-1857-13A24AFE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F671CE-C9F5-F599-1F4F-B0E5D196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453A-53A5-A449-898F-5FF55902229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04181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7AEEDC-0CA3-ED2A-EE90-A3CE7BCD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448F2B-F723-4D9E-0E8A-D8BA25037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77DFE3-8EC4-AEC8-D8AB-73CB7B978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D3CE1-E387-4C44-AB39-52E3137FD025}" type="datetimeFigureOut">
              <a:rPr lang="es-BO" smtClean="0"/>
              <a:t>8/10/2025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2D4864-CC71-5821-DE20-A28E726D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549CE6-322B-6D01-5737-E3A9744A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453A-53A5-A449-898F-5FF55902229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5736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532767-D4C2-FF67-8F23-AD7CB8A73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0A9F15-3614-0853-15CB-84C5376E2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FDA2C1-EAB6-7F51-0588-CCB328F08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D3CE1-E387-4C44-AB39-52E3137FD025}" type="datetimeFigureOut">
              <a:rPr lang="es-BO" smtClean="0"/>
              <a:t>8/10/2025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949C71-AB29-99DF-F25B-199400E82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1B0E7A-7667-4D6E-DB32-E6B1DBEE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453A-53A5-A449-898F-5FF55902229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95281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774994-F75C-3F8F-C4D2-20178F09E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653A7D-2944-D129-D0A3-AA06E66A7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B62E71-BCF5-2FD6-C032-6CB8A7B94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098822-8D25-0F20-82A3-3F309B95C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D3CE1-E387-4C44-AB39-52E3137FD025}" type="datetimeFigureOut">
              <a:rPr lang="es-BO" smtClean="0"/>
              <a:t>8/10/2025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F6F8D5-32F4-4592-147D-8E98E9F26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DBE404-3F63-EB26-E53C-4FA06391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453A-53A5-A449-898F-5FF55902229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6127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7CB3B4-7924-645F-6052-ADD87A379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44F007-0184-2DB6-04E0-4B559EACC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332D787-5341-0A3C-ACB8-881AE9A10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CA93BB-BA51-6791-3678-B1F9FA58C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767FA28-DE8C-ABBB-8F83-DE435A54E8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2813BFE-B9C5-3E96-4507-3B46E7AD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D3CE1-E387-4C44-AB39-52E3137FD025}" type="datetimeFigureOut">
              <a:rPr lang="es-BO" smtClean="0"/>
              <a:t>8/10/2025</a:t>
            </a:fld>
            <a:endParaRPr lang="es-B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202E2D9-606A-2F17-9887-53C2893D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007C3C0-C214-3938-2D00-71F537A62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453A-53A5-A449-898F-5FF55902229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53622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4DA65A-636E-4268-FA44-10E055F52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AF33AEB-C901-C90B-EA5F-BCBE72ED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D3CE1-E387-4C44-AB39-52E3137FD025}" type="datetimeFigureOut">
              <a:rPr lang="es-BO" smtClean="0"/>
              <a:t>8/10/2025</a:t>
            </a:fld>
            <a:endParaRPr lang="es-B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3F6A2EC-3FBE-2D94-86E6-9BBF818AB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3078745-C215-8C77-0715-16FF0EC6F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453A-53A5-A449-898F-5FF55902229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20422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28897C0-3254-62C7-E3A7-4361A9A6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D3CE1-E387-4C44-AB39-52E3137FD025}" type="datetimeFigureOut">
              <a:rPr lang="es-BO" smtClean="0"/>
              <a:t>8/10/2025</a:t>
            </a:fld>
            <a:endParaRPr lang="es-B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0FBE9E6-8DA5-7565-C5B7-FC9BC354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11DE0E-43CF-587F-6018-B0DE43104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453A-53A5-A449-898F-5FF55902229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86237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13EC28-FECE-2CA2-35D9-0DDA6F13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2E827D-CB9F-2410-4D67-7230605ED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03C2C0-E20B-559B-4F64-655D59465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818183-3771-4D55-DB8C-9F0CC0115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D3CE1-E387-4C44-AB39-52E3137FD025}" type="datetimeFigureOut">
              <a:rPr lang="es-BO" smtClean="0"/>
              <a:t>8/10/2025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3C552C-43BB-904E-F92D-1475BB641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1D791D-5DD9-4E39-83A7-BC6B98C57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453A-53A5-A449-898F-5FF55902229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42562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B1B6B1-B314-450C-ABD6-219FC2BB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DB19F83-30EA-CB4C-98DE-206BCA30C0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1458E5-D992-62C7-A4C7-8A5A6F8F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3106D8-7498-9981-9755-B019C510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D3CE1-E387-4C44-AB39-52E3137FD025}" type="datetimeFigureOut">
              <a:rPr lang="es-BO" smtClean="0"/>
              <a:t>8/10/2025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184A0F-E4BF-D580-8013-C2DFB6A79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F10347-BE9F-F4C7-0C4F-2003F8A1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453A-53A5-A449-898F-5FF55902229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09632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FF79D62-50FF-9DBF-472E-059C280E5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8F72B9-C1F7-C613-E0F0-FE09282BC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ECCF5A-22F2-9713-5EB3-F89D3234E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D3CE1-E387-4C44-AB39-52E3137FD025}" type="datetimeFigureOut">
              <a:rPr lang="es-BO" smtClean="0"/>
              <a:t>8/10/2025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F58D82-55F4-2FC2-86EA-847892B58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53BF05-69F5-FEF7-58F8-0C14B6A62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0453A-53A5-A449-898F-5FF55902229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44608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948DD9D-F822-D547-32C8-B94C2ED28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4F2A90E-9A26-BD66-A01A-CC200F73C3A3}"/>
              </a:ext>
            </a:extLst>
          </p:cNvPr>
          <p:cNvSpPr txBox="1"/>
          <p:nvPr/>
        </p:nvSpPr>
        <p:spPr>
          <a:xfrm>
            <a:off x="1448972" y="2073945"/>
            <a:ext cx="92200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200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Mónica Ovando Duran</a:t>
            </a:r>
            <a:endParaRPr lang="es-BO" sz="5200" b="1" dirty="0">
              <a:solidFill>
                <a:srgbClr val="40706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6CBDA6-9E0F-D9F0-43E9-C2A7175D0868}"/>
              </a:ext>
            </a:extLst>
          </p:cNvPr>
          <p:cNvSpPr txBox="1"/>
          <p:nvPr/>
        </p:nvSpPr>
        <p:spPr>
          <a:xfrm>
            <a:off x="2999935" y="2966497"/>
            <a:ext cx="6196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BO" dirty="0"/>
              <a:t> 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37C2BDD-9DB5-880B-F431-780AD1E38609}"/>
              </a:ext>
            </a:extLst>
          </p:cNvPr>
          <p:cNvSpPr txBox="1"/>
          <p:nvPr/>
        </p:nvSpPr>
        <p:spPr>
          <a:xfrm>
            <a:off x="680912" y="4088235"/>
            <a:ext cx="99880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200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Erick Subieta Burgos</a:t>
            </a:r>
            <a:endParaRPr lang="es-BO" sz="5200" b="1" dirty="0">
              <a:solidFill>
                <a:srgbClr val="407061"/>
              </a:solidFill>
              <a:latin typeface="ITC Avant Garde Std Bk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285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25148-D8AA-92EC-8854-3DC28F684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6255066-55D0-A009-EB42-A42FD7213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5" y="0"/>
            <a:ext cx="12192000" cy="71385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B45465-DC58-3DB1-BA43-931E64780B8A}"/>
              </a:ext>
            </a:extLst>
          </p:cNvPr>
          <p:cNvSpPr txBox="1"/>
          <p:nvPr/>
        </p:nvSpPr>
        <p:spPr>
          <a:xfrm>
            <a:off x="636496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OLLA PRESIÓN DE ALUMINIO 24CM PULIDA TRAMONTINA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73CF43B-95D6-3B64-7159-7A2F88F39071}"/>
              </a:ext>
            </a:extLst>
          </p:cNvPr>
          <p:cNvSpPr txBox="1"/>
          <p:nvPr/>
        </p:nvSpPr>
        <p:spPr>
          <a:xfrm>
            <a:off x="752898" y="1900483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26521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 Bs. 1799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D52DDD-4C6F-FAA4-FB5A-65C690BB67E2}"/>
              </a:ext>
            </a:extLst>
          </p:cNvPr>
          <p:cNvSpPr txBox="1"/>
          <p:nvPr/>
        </p:nvSpPr>
        <p:spPr>
          <a:xfrm>
            <a:off x="4697507" y="1057835"/>
            <a:ext cx="296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CAVA DE VINO 8 BOTELLAS TERMOSTATO EXTERIOR BRUGMANN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AA963F5-661E-C74A-0F70-355D7D5E8152}"/>
              </a:ext>
            </a:extLst>
          </p:cNvPr>
          <p:cNvSpPr txBox="1"/>
          <p:nvPr/>
        </p:nvSpPr>
        <p:spPr>
          <a:xfrm>
            <a:off x="4697507" y="1948162"/>
            <a:ext cx="169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109658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1899</a:t>
            </a:r>
          </a:p>
          <a:p>
            <a:endParaRPr lang="es-BO" b="1" dirty="0">
              <a:solidFill>
                <a:srgbClr val="40706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CF7C5DC-185E-75F4-DE10-8C7418E47770}"/>
              </a:ext>
            </a:extLst>
          </p:cNvPr>
          <p:cNvSpPr txBox="1"/>
          <p:nvPr/>
        </p:nvSpPr>
        <p:spPr>
          <a:xfrm>
            <a:off x="8758518" y="1057835"/>
            <a:ext cx="296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HORNO MICROONDAS 30 LITROS DIGITAL GRILL PLATEADO OSTER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7C5300C-CE32-4960-4516-41B7C80D0831}"/>
              </a:ext>
            </a:extLst>
          </p:cNvPr>
          <p:cNvSpPr txBox="1"/>
          <p:nvPr/>
        </p:nvSpPr>
        <p:spPr>
          <a:xfrm>
            <a:off x="8758518" y="1948162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108706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2579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33FB9DD-9E8A-9A7E-A07D-3212EBA93B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057"/>
          <a:stretch>
            <a:fillRect/>
          </a:stretch>
        </p:blipFill>
        <p:spPr>
          <a:xfrm>
            <a:off x="524368" y="2871492"/>
            <a:ext cx="3048000" cy="240618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FBB7FF6-8985-05F0-D043-A4F851981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590798"/>
            <a:ext cx="2362201" cy="23622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5F3558D-B794-3BF8-193E-A4BC4300A0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057"/>
          <a:stretch>
            <a:fillRect/>
          </a:stretch>
        </p:blipFill>
        <p:spPr>
          <a:xfrm>
            <a:off x="8373036" y="2838489"/>
            <a:ext cx="3048000" cy="240618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10F14CB-530E-C779-84CC-D724AD89BEA5}"/>
              </a:ext>
            </a:extLst>
          </p:cNvPr>
          <p:cNvSpPr txBox="1"/>
          <p:nvPr/>
        </p:nvSpPr>
        <p:spPr>
          <a:xfrm>
            <a:off x="4566415" y="6704111"/>
            <a:ext cx="6196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PRODUCTO SUJETO A CAMBIO DE PRECIO</a:t>
            </a:r>
            <a:endParaRPr lang="es-BO" sz="1400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999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0C20C-A9B3-66F2-FD18-21E1654F7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45590705-6491-0C35-716D-AE6F13BA0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5" y="0"/>
            <a:ext cx="12192000" cy="71385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6F9790C-05FD-42F1-2671-6E11293A79BA}"/>
              </a:ext>
            </a:extLst>
          </p:cNvPr>
          <p:cNvSpPr txBox="1"/>
          <p:nvPr/>
        </p:nvSpPr>
        <p:spPr>
          <a:xfrm>
            <a:off x="636496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PLANCHA DE VAPOR INALAMBRICA OSTER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24A176-1F69-08C3-286A-C7FAF52CF477}"/>
              </a:ext>
            </a:extLst>
          </p:cNvPr>
          <p:cNvSpPr txBox="1"/>
          <p:nvPr/>
        </p:nvSpPr>
        <p:spPr>
          <a:xfrm>
            <a:off x="697006" y="1881597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204106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799.9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4C60DF9-2FEC-DE96-325C-7A47318FE0C1}"/>
              </a:ext>
            </a:extLst>
          </p:cNvPr>
          <p:cNvSpPr txBox="1"/>
          <p:nvPr/>
        </p:nvSpPr>
        <p:spPr>
          <a:xfrm>
            <a:off x="4697507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TOSTADORA BRUGMANN DE 4 RANURAS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2CCBFDC-9F64-9545-7BE1-1A7D12F48519}"/>
              </a:ext>
            </a:extLst>
          </p:cNvPr>
          <p:cNvSpPr txBox="1"/>
          <p:nvPr/>
        </p:nvSpPr>
        <p:spPr>
          <a:xfrm>
            <a:off x="4697507" y="1948162"/>
            <a:ext cx="169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219395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799</a:t>
            </a:r>
          </a:p>
          <a:p>
            <a:endParaRPr lang="es-BO" b="1" dirty="0">
              <a:solidFill>
                <a:srgbClr val="40706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AE8471C-D427-9E99-BDBF-EC29AFA789E6}"/>
              </a:ext>
            </a:extLst>
          </p:cNvPr>
          <p:cNvSpPr txBox="1"/>
          <p:nvPr/>
        </p:nvSpPr>
        <p:spPr>
          <a:xfrm>
            <a:off x="8758518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HERVIDOR ELÉCTRICO NEGRO 1.8L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44F5558-AFCD-D570-739D-4DC0E9974904}"/>
              </a:ext>
            </a:extLst>
          </p:cNvPr>
          <p:cNvSpPr txBox="1"/>
          <p:nvPr/>
        </p:nvSpPr>
        <p:spPr>
          <a:xfrm>
            <a:off x="8758518" y="1948162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30383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399.9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088DBF-647F-51A1-E735-3B4450F91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06" y="2705359"/>
            <a:ext cx="2143822" cy="214382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A9CB842-404D-0539-7F05-C4F6DD06C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015" y="2690768"/>
            <a:ext cx="2143822" cy="214382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8EBBC8B-BE74-C143-3A18-8981F21CA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8714" y="2843353"/>
            <a:ext cx="1863168" cy="186316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7006514-E6DF-AEEE-2A02-5E83E5031490}"/>
              </a:ext>
            </a:extLst>
          </p:cNvPr>
          <p:cNvSpPr txBox="1"/>
          <p:nvPr/>
        </p:nvSpPr>
        <p:spPr>
          <a:xfrm>
            <a:off x="4566415" y="6704111"/>
            <a:ext cx="6196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PRODUCTO SUJETO A CAMBIO DE PRECIO</a:t>
            </a:r>
            <a:endParaRPr lang="es-BO" sz="1400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249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C53AE-9781-5342-9B01-4F603D486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77F4426A-E0ED-33C0-FDF5-EE9AB2E49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633" y="0"/>
            <a:ext cx="12192000" cy="71385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B31D076-A0E2-65D6-4071-D778418C0E11}"/>
              </a:ext>
            </a:extLst>
          </p:cNvPr>
          <p:cNvSpPr txBox="1"/>
          <p:nvPr/>
        </p:nvSpPr>
        <p:spPr>
          <a:xfrm>
            <a:off x="4284513" y="82816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SET DE ESPECIEROS DE 12 PIEZAS 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C8AEA13-BBA2-18CD-6A7F-FF68F4EA6645}"/>
              </a:ext>
            </a:extLst>
          </p:cNvPr>
          <p:cNvSpPr txBox="1"/>
          <p:nvPr/>
        </p:nvSpPr>
        <p:spPr>
          <a:xfrm>
            <a:off x="4284513" y="1411111"/>
            <a:ext cx="169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11436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279</a:t>
            </a:r>
          </a:p>
          <a:p>
            <a:endParaRPr lang="es-BO" b="1" dirty="0">
              <a:solidFill>
                <a:srgbClr val="40706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8A8B5B2-D258-07D2-FF50-5547D9C93AF0}"/>
              </a:ext>
            </a:extLst>
          </p:cNvPr>
          <p:cNvSpPr txBox="1"/>
          <p:nvPr/>
        </p:nvSpPr>
        <p:spPr>
          <a:xfrm>
            <a:off x="8758518" y="82816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ALF COCOON TRIANGULOS BEIGE 120X170CM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8525671-5B56-ACDE-7AA3-CF0D275D9518}"/>
              </a:ext>
            </a:extLst>
          </p:cNvPr>
          <p:cNvSpPr txBox="1"/>
          <p:nvPr/>
        </p:nvSpPr>
        <p:spPr>
          <a:xfrm>
            <a:off x="8758518" y="1474496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227384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1499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EB7F4F-570C-48DD-E112-A49070A9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116" y="2673275"/>
            <a:ext cx="2199330" cy="21993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C7A1AF-7719-4126-8EE0-52839C69E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729" y="2673275"/>
            <a:ext cx="2143125" cy="21431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33031AA-D265-6316-FBEF-3EBE60FF5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96" y="2673275"/>
            <a:ext cx="2158171" cy="285927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8FA93C7-FC06-49AB-DE1C-5B9AC63B2758}"/>
              </a:ext>
            </a:extLst>
          </p:cNvPr>
          <p:cNvSpPr txBox="1"/>
          <p:nvPr/>
        </p:nvSpPr>
        <p:spPr>
          <a:xfrm>
            <a:off x="432696" y="828166"/>
            <a:ext cx="2967317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Md" panose="020B0602020202020204" pitchFamily="34" charset="0"/>
                <a:ea typeface="+mn-ea"/>
                <a:cs typeface="+mn-cs"/>
              </a:rPr>
              <a:t>PLANCHA VERTICAL A VAPOR BRUGMANN</a:t>
            </a: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srgbClr val="407061"/>
              </a:solidFill>
              <a:effectLst/>
              <a:uLnTx/>
              <a:uFillTx/>
              <a:latin typeface="ITC Avant Garde Std Md" panose="020B0602020202020204" pitchFamily="34" charset="0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B077BA2-77E3-4A78-20FC-F4721CE51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696" y="1689804"/>
            <a:ext cx="1420491" cy="76816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749637B-FA2E-B95B-B208-CEF35E90D143}"/>
              </a:ext>
            </a:extLst>
          </p:cNvPr>
          <p:cNvSpPr txBox="1"/>
          <p:nvPr/>
        </p:nvSpPr>
        <p:spPr>
          <a:xfrm>
            <a:off x="4566415" y="6704111"/>
            <a:ext cx="6196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PRODUCTO SUJETO A CAMBIO DE PRECIO</a:t>
            </a:r>
            <a:endParaRPr lang="es-BO" sz="1400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677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D2F23-616B-4779-FED5-D103D5090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8D1D62D6-E9DE-2ADF-33D6-61E1A6793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385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EB0A9CB-369A-2E01-678C-9CBF12BBFAD5}"/>
              </a:ext>
            </a:extLst>
          </p:cNvPr>
          <p:cNvSpPr txBox="1"/>
          <p:nvPr/>
        </p:nvSpPr>
        <p:spPr>
          <a:xfrm>
            <a:off x="636496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MANTA FLEECE BLANCA 180X230CM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73DB745-DC2D-1A23-2452-6A9B698A09DA}"/>
              </a:ext>
            </a:extLst>
          </p:cNvPr>
          <p:cNvSpPr txBox="1"/>
          <p:nvPr/>
        </p:nvSpPr>
        <p:spPr>
          <a:xfrm>
            <a:off x="636496" y="1900483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106418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429.9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19948D-D900-FC9B-BA26-D5E945F77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65" y="2680587"/>
            <a:ext cx="3119578" cy="311957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424C916-D8F0-5794-5374-361175F77EC5}"/>
              </a:ext>
            </a:extLst>
          </p:cNvPr>
          <p:cNvSpPr txBox="1"/>
          <p:nvPr/>
        </p:nvSpPr>
        <p:spPr>
          <a:xfrm>
            <a:off x="4378569" y="1057835"/>
            <a:ext cx="3096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Md" panose="020B0602020202020204" pitchFamily="34" charset="0"/>
                <a:ea typeface="+mn-ea"/>
                <a:cs typeface="+mn-cs"/>
              </a:rPr>
              <a:t>Edredón Sueño Intenso KING color Beige</a:t>
            </a: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srgbClr val="407061"/>
              </a:solidFill>
              <a:effectLst/>
              <a:uLnTx/>
              <a:uFillTx/>
              <a:latin typeface="ITC Avant Garde Std Md" panose="020B0602020202020204" pitchFamily="34" charset="0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075EFFC-79C0-B04C-099F-966AA0DEFD59}"/>
              </a:ext>
            </a:extLst>
          </p:cNvPr>
          <p:cNvSpPr txBox="1"/>
          <p:nvPr/>
        </p:nvSpPr>
        <p:spPr>
          <a:xfrm>
            <a:off x="8588189" y="1057835"/>
            <a:ext cx="2824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Md" panose="020B0602020202020204" pitchFamily="34" charset="0"/>
                <a:ea typeface="+mn-ea"/>
                <a:cs typeface="+mn-cs"/>
              </a:rPr>
              <a:t>Jgo Cubrecama  Super King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Md" panose="020B0602020202020204" pitchFamily="34" charset="0"/>
                <a:ea typeface="+mn-ea"/>
                <a:cs typeface="+mn-cs"/>
              </a:rPr>
              <a:t>Belgian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Md" panose="020B0602020202020204" pitchFamily="34" charset="0"/>
                <a:ea typeface="+mn-ea"/>
                <a:cs typeface="+mn-cs"/>
              </a:rPr>
              <a:t>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Md" panose="020B0602020202020204" pitchFamily="34" charset="0"/>
                <a:ea typeface="+mn-ea"/>
                <a:cs typeface="+mn-cs"/>
              </a:rPr>
              <a:t>Soft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Md" panose="020B0602020202020204" pitchFamily="34" charset="0"/>
                <a:ea typeface="+mn-ea"/>
                <a:cs typeface="+mn-cs"/>
              </a:rPr>
              <a:t>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Md" panose="020B0602020202020204" pitchFamily="34" charset="0"/>
                <a:ea typeface="+mn-ea"/>
                <a:cs typeface="+mn-cs"/>
              </a:rPr>
              <a:t>Linen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Md" panose="020B0602020202020204" pitchFamily="34" charset="0"/>
                <a:ea typeface="+mn-ea"/>
                <a:cs typeface="+mn-cs"/>
              </a:rPr>
              <a:t> Azul</a:t>
            </a: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srgbClr val="407061"/>
              </a:solidFill>
              <a:effectLst/>
              <a:uLnTx/>
              <a:uFillTx/>
              <a:latin typeface="ITC Avant Garde Std Md" panose="020B0602020202020204" pitchFamily="34" charset="0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BA1330A-F1C5-6BBC-9046-63840C19F6F5}"/>
              </a:ext>
            </a:extLst>
          </p:cNvPr>
          <p:cNvSpPr txBox="1"/>
          <p:nvPr/>
        </p:nvSpPr>
        <p:spPr>
          <a:xfrm>
            <a:off x="4396739" y="1900483"/>
            <a:ext cx="1529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800" b="1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t>ID 174153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800" b="1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t>Bs. 899.9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5C51163-350C-20BC-16F9-AB17F78B1377}"/>
              </a:ext>
            </a:extLst>
          </p:cNvPr>
          <p:cNvSpPr txBox="1"/>
          <p:nvPr/>
        </p:nvSpPr>
        <p:spPr>
          <a:xfrm>
            <a:off x="8588189" y="1900482"/>
            <a:ext cx="1396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800" b="1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t>ID 213503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800" b="1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t>Bs. 1099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47EA41-8A3A-0D4D-FB2A-B944E19DA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278" y="2729236"/>
            <a:ext cx="2339443" cy="233944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5AB9C81-619F-68B0-494C-FF0BA9231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136" y="2828823"/>
            <a:ext cx="2947170" cy="202278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3D5EC69-42EE-2961-9CA2-209E345AB712}"/>
              </a:ext>
            </a:extLst>
          </p:cNvPr>
          <p:cNvSpPr txBox="1"/>
          <p:nvPr/>
        </p:nvSpPr>
        <p:spPr>
          <a:xfrm>
            <a:off x="4566415" y="6704111"/>
            <a:ext cx="6196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PRODUCTO SUJETO A CAMBIO DE PRECIO</a:t>
            </a:r>
            <a:endParaRPr lang="es-BO" sz="1400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85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2D7B7-4CFB-BF98-01FD-CFA0C51B1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99E1253-A465-4B34-DB05-6237D9143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385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3EADE56-3853-31F7-2737-94BE0991A343}"/>
              </a:ext>
            </a:extLst>
          </p:cNvPr>
          <p:cNvSpPr txBox="1"/>
          <p:nvPr/>
        </p:nvSpPr>
        <p:spPr>
          <a:xfrm>
            <a:off x="636496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407061"/>
                </a:solidFill>
                <a:latin typeface="ITC Avant Garde Std Md" panose="020B0602020202020204" pitchFamily="34" charset="0"/>
              </a:rPr>
              <a:t>Jgo</a:t>
            </a:r>
            <a:r>
              <a:rPr lang="pt-BR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 </a:t>
            </a:r>
            <a:r>
              <a:rPr lang="pt-BR" dirty="0" err="1">
                <a:solidFill>
                  <a:srgbClr val="407061"/>
                </a:solidFill>
                <a:latin typeface="ITC Avant Garde Std Md" panose="020B0602020202020204" pitchFamily="34" charset="0"/>
              </a:rPr>
              <a:t>Sabanas</a:t>
            </a:r>
            <a:r>
              <a:rPr lang="pt-BR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 400H  Super King Cream Pink - Rosa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FC4F06-CE5F-7733-F35A-74422AC90FD3}"/>
              </a:ext>
            </a:extLst>
          </p:cNvPr>
          <p:cNvSpPr txBox="1"/>
          <p:nvPr/>
        </p:nvSpPr>
        <p:spPr>
          <a:xfrm>
            <a:off x="636496" y="1900483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213471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1099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DCE27B9-404B-12EF-7402-0F1850AF4B2D}"/>
              </a:ext>
            </a:extLst>
          </p:cNvPr>
          <p:cNvSpPr txBox="1"/>
          <p:nvPr/>
        </p:nvSpPr>
        <p:spPr>
          <a:xfrm>
            <a:off x="4378569" y="1057835"/>
            <a:ext cx="3096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Md" panose="020B0602020202020204" pitchFamily="34" charset="0"/>
                <a:ea typeface="+mn-ea"/>
                <a:cs typeface="+mn-cs"/>
              </a:rPr>
              <a:t>Almohada Medium 50X70 Cm</a:t>
            </a: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srgbClr val="407061"/>
              </a:solidFill>
              <a:effectLst/>
              <a:uLnTx/>
              <a:uFillTx/>
              <a:latin typeface="ITC Avant Garde Std Md" panose="020B0602020202020204" pitchFamily="34" charset="0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2BD2310-1C98-7590-A554-7E75A56F210D}"/>
              </a:ext>
            </a:extLst>
          </p:cNvPr>
          <p:cNvSpPr txBox="1"/>
          <p:nvPr/>
        </p:nvSpPr>
        <p:spPr>
          <a:xfrm>
            <a:off x="8588189" y="1057835"/>
            <a:ext cx="2824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Md" panose="020B0602020202020204" pitchFamily="34" charset="0"/>
                <a:ea typeface="+mn-ea"/>
                <a:cs typeface="+mn-cs"/>
              </a:rPr>
              <a:t>JGO DE TOALLAS PREMIUM BLANCO 75X140</a:t>
            </a: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srgbClr val="407061"/>
              </a:solidFill>
              <a:effectLst/>
              <a:uLnTx/>
              <a:uFillTx/>
              <a:latin typeface="ITC Avant Garde Std Md" panose="020B0602020202020204" pitchFamily="34" charset="0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95BDAC0-9CF0-2510-D7D2-9705AB777DEC}"/>
              </a:ext>
            </a:extLst>
          </p:cNvPr>
          <p:cNvSpPr txBox="1"/>
          <p:nvPr/>
        </p:nvSpPr>
        <p:spPr>
          <a:xfrm>
            <a:off x="4396739" y="1900483"/>
            <a:ext cx="1849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800" b="1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t>ID 122946 x2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800" b="1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t>Bs. 699,80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AFCAE7F-DDDA-6278-A4C2-2C446297FA51}"/>
              </a:ext>
            </a:extLst>
          </p:cNvPr>
          <p:cNvSpPr txBox="1"/>
          <p:nvPr/>
        </p:nvSpPr>
        <p:spPr>
          <a:xfrm>
            <a:off x="8588189" y="1900482"/>
            <a:ext cx="1396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800" b="1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t>ID 191915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800" b="1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t>Bs. 599.9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A51CA94-DCD5-F8DD-CEDC-E59F70D53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91" y="2546813"/>
            <a:ext cx="2777821" cy="277782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268F25C-7AFB-40BE-6F7E-CD9865FD0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704" y="2654043"/>
            <a:ext cx="2670591" cy="26705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12431BF-2966-1B92-4A9C-0951ECD5F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5237" y="2762001"/>
            <a:ext cx="2072820" cy="191859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90AAFC7-E874-90C0-785E-2333A45FEE34}"/>
              </a:ext>
            </a:extLst>
          </p:cNvPr>
          <p:cNvSpPr txBox="1"/>
          <p:nvPr/>
        </p:nvSpPr>
        <p:spPr>
          <a:xfrm>
            <a:off x="4566415" y="6704111"/>
            <a:ext cx="6196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PRODUCTO SUJETO A CAMBIO DE PRECIO</a:t>
            </a:r>
            <a:endParaRPr lang="es-BO" sz="1400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849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4F1FCAA-C0E2-AECB-B8D7-D6F07D230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762" cy="690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18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26D43-DF0C-7D96-994C-D5100F2A1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F26F9A5-B05F-4153-3E70-878B2E993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0510"/>
            <a:ext cx="12192000" cy="71385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694218B-64E4-5A01-C65D-36766EED1D16}"/>
              </a:ext>
            </a:extLst>
          </p:cNvPr>
          <p:cNvSpPr txBox="1"/>
          <p:nvPr/>
        </p:nvSpPr>
        <p:spPr>
          <a:xfrm>
            <a:off x="636496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PLATO CON BASE PATISSERIE 32CM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652BEE5-3FF9-3ED4-2AF5-BFF1F2F9842D}"/>
              </a:ext>
            </a:extLst>
          </p:cNvPr>
          <p:cNvSpPr txBox="1"/>
          <p:nvPr/>
        </p:nvSpPr>
        <p:spPr>
          <a:xfrm>
            <a:off x="752898" y="1900483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13226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 Bs. 229.9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8A25FF6-7169-91DA-B42D-17D9CC5E2F23}"/>
              </a:ext>
            </a:extLst>
          </p:cNvPr>
          <p:cNvSpPr txBox="1"/>
          <p:nvPr/>
        </p:nvSpPr>
        <p:spPr>
          <a:xfrm>
            <a:off x="4697507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FUENTE OVAL DEC.42X30CM BLANCO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97335EA-39C2-D545-B541-B9E4806F1A0E}"/>
              </a:ext>
            </a:extLst>
          </p:cNvPr>
          <p:cNvSpPr txBox="1"/>
          <p:nvPr/>
        </p:nvSpPr>
        <p:spPr>
          <a:xfrm>
            <a:off x="4697507" y="1948162"/>
            <a:ext cx="169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15387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339.9</a:t>
            </a:r>
          </a:p>
          <a:p>
            <a:endParaRPr lang="es-BO" b="1" dirty="0">
              <a:solidFill>
                <a:srgbClr val="40706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F9094E8-ADF0-CC89-05F5-51FD57FBEDEE}"/>
              </a:ext>
            </a:extLst>
          </p:cNvPr>
          <p:cNvSpPr txBox="1"/>
          <p:nvPr/>
        </p:nvSpPr>
        <p:spPr>
          <a:xfrm>
            <a:off x="8758518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ENSALADERA SOLEIL DE 20CM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202F742-6E59-D2C3-9142-4F652E7A1442}"/>
              </a:ext>
            </a:extLst>
          </p:cNvPr>
          <p:cNvSpPr txBox="1"/>
          <p:nvPr/>
        </p:nvSpPr>
        <p:spPr>
          <a:xfrm>
            <a:off x="8758518" y="1948162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127643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239.9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CE07934-C2B0-51FE-45EE-DDD2F9665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44" y="2594493"/>
            <a:ext cx="2571966" cy="25719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A4E0A68-9E75-9CFC-8190-8190093FD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393" y="2574388"/>
            <a:ext cx="2139342" cy="213934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FF078BA-6289-A452-F647-4F1E3CF7F0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812"/>
          <a:stretch>
            <a:fillRect/>
          </a:stretch>
        </p:blipFill>
        <p:spPr>
          <a:xfrm>
            <a:off x="8677835" y="2907587"/>
            <a:ext cx="3048000" cy="213934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4E306DE-FBD7-C569-6BE9-9E03BC065443}"/>
              </a:ext>
            </a:extLst>
          </p:cNvPr>
          <p:cNvSpPr txBox="1"/>
          <p:nvPr/>
        </p:nvSpPr>
        <p:spPr>
          <a:xfrm>
            <a:off x="4420771" y="6378644"/>
            <a:ext cx="6196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PRODUCTO SUJETO A CAMBIO DE PRECIO</a:t>
            </a:r>
            <a:endParaRPr lang="es-BO" sz="1400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284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E9FE7-106F-4CD9-2163-AC10D18B6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FC4868FF-3D86-9F7E-59E4-AC0276A11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765"/>
            <a:ext cx="12192000" cy="71385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36B4CC2-9ECF-421F-15C0-0E1CBAA31C39}"/>
              </a:ext>
            </a:extLst>
          </p:cNvPr>
          <p:cNvSpPr txBox="1"/>
          <p:nvPr/>
        </p:nvSpPr>
        <p:spPr>
          <a:xfrm>
            <a:off x="636496" y="1057835"/>
            <a:ext cx="296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SET DE VAJILLA 20PZAS ZEN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9378074-5435-92C3-02A5-C28ECCFACA13}"/>
              </a:ext>
            </a:extLst>
          </p:cNvPr>
          <p:cNvSpPr txBox="1"/>
          <p:nvPr/>
        </p:nvSpPr>
        <p:spPr>
          <a:xfrm>
            <a:off x="752898" y="1900483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249294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 Bs. 799.9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260BA1-B38C-28DF-1D46-D467D7EF67D4}"/>
              </a:ext>
            </a:extLst>
          </p:cNvPr>
          <p:cNvSpPr txBox="1"/>
          <p:nvPr/>
        </p:nvSpPr>
        <p:spPr>
          <a:xfrm>
            <a:off x="4697507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JUEGO DE DISPENSADORES CON SALEROS 4PZAS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B0AFC8E-50EB-9899-CAE3-3273E6200D80}"/>
              </a:ext>
            </a:extLst>
          </p:cNvPr>
          <p:cNvSpPr txBox="1"/>
          <p:nvPr/>
        </p:nvSpPr>
        <p:spPr>
          <a:xfrm>
            <a:off x="4697507" y="1948162"/>
            <a:ext cx="169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258591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399.9</a:t>
            </a:r>
          </a:p>
          <a:p>
            <a:endParaRPr lang="es-BO" b="1" dirty="0">
              <a:solidFill>
                <a:srgbClr val="40706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EF01636-E1A5-3628-CC95-DAAB4E84F761}"/>
              </a:ext>
            </a:extLst>
          </p:cNvPr>
          <p:cNvSpPr txBox="1"/>
          <p:nvPr/>
        </p:nvSpPr>
        <p:spPr>
          <a:xfrm>
            <a:off x="8758518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SET DE TABLA + UTENSILIOS PARA QUESO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91B454E-0A0C-D41A-7607-A0BE0B149246}"/>
              </a:ext>
            </a:extLst>
          </p:cNvPr>
          <p:cNvSpPr txBox="1"/>
          <p:nvPr/>
        </p:nvSpPr>
        <p:spPr>
          <a:xfrm>
            <a:off x="8758518" y="1948162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98733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239.9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ABF7BB7-287D-DA6C-9772-829052EC2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06" y="2521807"/>
            <a:ext cx="2871492" cy="28714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BEA9E24-9B2D-762F-01FB-7527170C56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916" t="22620" r="29458" b="21185"/>
          <a:stretch>
            <a:fillRect/>
          </a:stretch>
        </p:blipFill>
        <p:spPr>
          <a:xfrm>
            <a:off x="5368088" y="2643621"/>
            <a:ext cx="1890023" cy="27496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2850EE9-FCCE-2CB7-B776-6607FC3BA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146" y="2558846"/>
            <a:ext cx="3048000" cy="304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D6D84C1-BC4D-AED1-9F0A-EA083E00C16D}"/>
              </a:ext>
            </a:extLst>
          </p:cNvPr>
          <p:cNvSpPr txBox="1"/>
          <p:nvPr/>
        </p:nvSpPr>
        <p:spPr>
          <a:xfrm>
            <a:off x="4420771" y="6378644"/>
            <a:ext cx="6196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PRODUCTO SUJETO A CAMBIO DE PRECIO</a:t>
            </a:r>
            <a:endParaRPr lang="es-BO" sz="1400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08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638C2-A9EC-2064-4422-7512FDAB1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03D15648-909E-241B-8661-69F17A035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0510"/>
            <a:ext cx="12192000" cy="71385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4DEF2DD-7FAF-A3FE-B3D2-6E92DD1B2B6B}"/>
              </a:ext>
            </a:extLst>
          </p:cNvPr>
          <p:cNvSpPr txBox="1"/>
          <p:nvPr/>
        </p:nvSpPr>
        <p:spPr>
          <a:xfrm>
            <a:off x="636496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JUEGO DE FUENTES COSMOS 7PZAS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B4C4D9C-E731-09FD-624F-1259DEB2C8CD}"/>
              </a:ext>
            </a:extLst>
          </p:cNvPr>
          <p:cNvSpPr txBox="1"/>
          <p:nvPr/>
        </p:nvSpPr>
        <p:spPr>
          <a:xfrm>
            <a:off x="654424" y="1900483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26646 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899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13562E2-1036-C49A-0FE7-C563E84623D5}"/>
              </a:ext>
            </a:extLst>
          </p:cNvPr>
          <p:cNvSpPr txBox="1"/>
          <p:nvPr/>
        </p:nvSpPr>
        <p:spPr>
          <a:xfrm>
            <a:off x="4697507" y="1057835"/>
            <a:ext cx="296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PLATO REDONDO CICLO TAPA DE VIDRIO TRAMONTINA NIAGARA 2.5 LITROS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BC8806D-5DF7-117B-2174-14D6B9B7ECAE}"/>
              </a:ext>
            </a:extLst>
          </p:cNvPr>
          <p:cNvSpPr txBox="1"/>
          <p:nvPr/>
        </p:nvSpPr>
        <p:spPr>
          <a:xfrm>
            <a:off x="4697507" y="1948162"/>
            <a:ext cx="169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127941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399.9</a:t>
            </a:r>
          </a:p>
          <a:p>
            <a:endParaRPr lang="es-BO" b="1" dirty="0">
              <a:solidFill>
                <a:srgbClr val="40706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55C831-1EB2-41D6-70CB-B9440F984213}"/>
              </a:ext>
            </a:extLst>
          </p:cNvPr>
          <p:cNvSpPr txBox="1"/>
          <p:nvPr/>
        </p:nvSpPr>
        <p:spPr>
          <a:xfrm>
            <a:off x="8758518" y="1057835"/>
            <a:ext cx="296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ASADERA CON TAPA DE VIDRIO COSMOS DE 43X28CM, TRAMONTINA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2E202C3-2936-88EF-A925-0F9C93E07216}"/>
              </a:ext>
            </a:extLst>
          </p:cNvPr>
          <p:cNvSpPr txBox="1"/>
          <p:nvPr/>
        </p:nvSpPr>
        <p:spPr>
          <a:xfrm>
            <a:off x="8758518" y="1948162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26654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459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168C96B-4CFB-51A5-147F-4400FDC57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709" b="24342"/>
          <a:stretch>
            <a:fillRect/>
          </a:stretch>
        </p:blipFill>
        <p:spPr>
          <a:xfrm>
            <a:off x="636496" y="3003839"/>
            <a:ext cx="3048000" cy="133956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DA2E4F3-6F02-712C-3C86-7395DF25F0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057"/>
          <a:stretch>
            <a:fillRect/>
          </a:stretch>
        </p:blipFill>
        <p:spPr>
          <a:xfrm>
            <a:off x="4572000" y="2546814"/>
            <a:ext cx="3048000" cy="24061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709E35B-1FB2-0FC5-BE29-ACAA05548A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140"/>
          <a:stretch>
            <a:fillRect/>
          </a:stretch>
        </p:blipFill>
        <p:spPr>
          <a:xfrm>
            <a:off x="8718176" y="2894076"/>
            <a:ext cx="3048000" cy="237318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675E275-929D-3201-4440-5F4B6902B59F}"/>
              </a:ext>
            </a:extLst>
          </p:cNvPr>
          <p:cNvSpPr txBox="1"/>
          <p:nvPr/>
        </p:nvSpPr>
        <p:spPr>
          <a:xfrm>
            <a:off x="4420771" y="6378644"/>
            <a:ext cx="6196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PRODUCTO SUJETO A CAMBIO DE PRECIO</a:t>
            </a:r>
            <a:endParaRPr lang="es-BO" sz="1400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500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F75AB-E242-C53E-75F8-0E9658F51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1FF66A5-B2B5-5C13-00FF-7F8C58BCF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0510"/>
            <a:ext cx="12192000" cy="71385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194348B-6B7E-635A-00CA-A64002BD765C}"/>
              </a:ext>
            </a:extLst>
          </p:cNvPr>
          <p:cNvSpPr txBox="1"/>
          <p:nvPr/>
        </p:nvSpPr>
        <p:spPr>
          <a:xfrm>
            <a:off x="636496" y="1057835"/>
            <a:ext cx="296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FUENTE DIVIDIDA CON TAPA DE VIDRIO CICLO 45CM TRAMONTINA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DA183AF-8D61-9767-7773-B28E77C3F496}"/>
              </a:ext>
            </a:extLst>
          </p:cNvPr>
          <p:cNvSpPr txBox="1"/>
          <p:nvPr/>
        </p:nvSpPr>
        <p:spPr>
          <a:xfrm>
            <a:off x="711002" y="1915316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26652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689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BE447DE-887A-B770-785D-92BF5D462D0F}"/>
              </a:ext>
            </a:extLst>
          </p:cNvPr>
          <p:cNvSpPr txBox="1"/>
          <p:nvPr/>
        </p:nvSpPr>
        <p:spPr>
          <a:xfrm>
            <a:off x="4697507" y="1057835"/>
            <a:ext cx="296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SARTÉN PROFESIONAL DE ALUMINIO HONDA 38CM TRAMONTINA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5309394-291B-1E1E-2A57-552B785AB9C4}"/>
              </a:ext>
            </a:extLst>
          </p:cNvPr>
          <p:cNvSpPr txBox="1"/>
          <p:nvPr/>
        </p:nvSpPr>
        <p:spPr>
          <a:xfrm>
            <a:off x="4697507" y="1948162"/>
            <a:ext cx="169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26609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679.9</a:t>
            </a:r>
          </a:p>
          <a:p>
            <a:endParaRPr lang="es-BO" b="1" dirty="0">
              <a:solidFill>
                <a:srgbClr val="40706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48DD8A1-84E6-16B5-8A00-2EBC320C8C9D}"/>
              </a:ext>
            </a:extLst>
          </p:cNvPr>
          <p:cNvSpPr txBox="1"/>
          <p:nvPr/>
        </p:nvSpPr>
        <p:spPr>
          <a:xfrm>
            <a:off x="8758518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SET DE CUCHILLOS NYGMA 6PZAS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E53E93-5D4E-3ED4-5A62-BB58EBEC5E84}"/>
              </a:ext>
            </a:extLst>
          </p:cNvPr>
          <p:cNvSpPr txBox="1"/>
          <p:nvPr/>
        </p:nvSpPr>
        <p:spPr>
          <a:xfrm>
            <a:off x="8758518" y="1948162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26329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659.9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3B6B99E-A260-5A61-C244-BA5015A2A0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849"/>
          <a:stretch>
            <a:fillRect/>
          </a:stretch>
        </p:blipFill>
        <p:spPr>
          <a:xfrm>
            <a:off x="636496" y="2977572"/>
            <a:ext cx="2295167" cy="172483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FC7970A-A3AE-B543-8A7A-C487E6FEFB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621"/>
          <a:stretch>
            <a:fillRect/>
          </a:stretch>
        </p:blipFill>
        <p:spPr>
          <a:xfrm>
            <a:off x="4572000" y="2594492"/>
            <a:ext cx="3048000" cy="235850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E660541-FD96-B731-C7C4-3E8A93461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4012" y="2561647"/>
            <a:ext cx="1771427" cy="177142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71B5584-A5F2-9207-E6FD-37CE72CA1082}"/>
              </a:ext>
            </a:extLst>
          </p:cNvPr>
          <p:cNvSpPr txBox="1"/>
          <p:nvPr/>
        </p:nvSpPr>
        <p:spPr>
          <a:xfrm>
            <a:off x="4420771" y="6378644"/>
            <a:ext cx="6196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PRODUCTO SUJETO A CAMBIO DE PRECIO</a:t>
            </a:r>
            <a:endParaRPr lang="es-BO" sz="1400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025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5339A-F5BF-2BEC-4F48-91588230E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F5847564-49AD-AB43-8F70-0FA2ECD1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0510"/>
            <a:ext cx="12192000" cy="71385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4DC09A5-8ED7-0920-14BD-8E168A596716}"/>
              </a:ext>
            </a:extLst>
          </p:cNvPr>
          <p:cNvSpPr txBox="1"/>
          <p:nvPr/>
        </p:nvSpPr>
        <p:spPr>
          <a:xfrm>
            <a:off x="636496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JUEGO DE CUCHILLOS CRONOS TRAMONTINA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4EA8EA-8AA9-4B9E-99AD-996405AFBB64}"/>
              </a:ext>
            </a:extLst>
          </p:cNvPr>
          <p:cNvSpPr txBox="1"/>
          <p:nvPr/>
        </p:nvSpPr>
        <p:spPr>
          <a:xfrm>
            <a:off x="636496" y="1900483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26342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599.9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44B1342-1893-5D99-8197-96C4ED136316}"/>
              </a:ext>
            </a:extLst>
          </p:cNvPr>
          <p:cNvSpPr txBox="1"/>
          <p:nvPr/>
        </p:nvSpPr>
        <p:spPr>
          <a:xfrm>
            <a:off x="8758518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SET 6 COPAS DIONY 310ML VINO TINTO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1D530EF-9F9C-92E1-01ED-B74ECE5AC57D}"/>
              </a:ext>
            </a:extLst>
          </p:cNvPr>
          <p:cNvSpPr txBox="1"/>
          <p:nvPr/>
        </p:nvSpPr>
        <p:spPr>
          <a:xfrm>
            <a:off x="8758518" y="1948162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127519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259.9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97BB04E-D241-FED2-8A9F-9795A5CC33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533"/>
          <a:stretch>
            <a:fillRect/>
          </a:stretch>
        </p:blipFill>
        <p:spPr>
          <a:xfrm>
            <a:off x="636496" y="2630588"/>
            <a:ext cx="3048000" cy="263550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0A97C8-4924-0C98-ABFA-503BEB498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3" y="2546814"/>
            <a:ext cx="2406186" cy="240618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12D6A25-3D54-2A91-7835-DF4FFE7F7E18}"/>
              </a:ext>
            </a:extLst>
          </p:cNvPr>
          <p:cNvSpPr txBox="1"/>
          <p:nvPr/>
        </p:nvSpPr>
        <p:spPr>
          <a:xfrm>
            <a:off x="4139418" y="1057834"/>
            <a:ext cx="3096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Md" panose="020B0602020202020204" pitchFamily="34" charset="0"/>
                <a:ea typeface="+mn-ea"/>
                <a:cs typeface="+mn-cs"/>
              </a:rPr>
              <a:t>OLLA A PRESIÓN 6 LITROS VANCOUVER COLOR NEGRA</a:t>
            </a: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srgbClr val="407061"/>
              </a:solidFill>
              <a:effectLst/>
              <a:uLnTx/>
              <a:uFillTx/>
              <a:latin typeface="ITC Avant Garde Std Md" panose="020B0602020202020204" pitchFamily="34" charset="0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D0601E9-132F-FD35-CDF0-D2CC88BCC20E}"/>
              </a:ext>
            </a:extLst>
          </p:cNvPr>
          <p:cNvSpPr txBox="1"/>
          <p:nvPr/>
        </p:nvSpPr>
        <p:spPr>
          <a:xfrm>
            <a:off x="4447116" y="1704165"/>
            <a:ext cx="1586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800" b="1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t>ID 26499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800" b="1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t>Bs. 879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18B5AD0-9CA1-C518-8A09-64F7F4E9A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625" y="2546814"/>
            <a:ext cx="2444708" cy="189602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4061DE1-FD05-194E-98D2-7A90DF84790B}"/>
              </a:ext>
            </a:extLst>
          </p:cNvPr>
          <p:cNvSpPr txBox="1"/>
          <p:nvPr/>
        </p:nvSpPr>
        <p:spPr>
          <a:xfrm>
            <a:off x="4420771" y="6378644"/>
            <a:ext cx="6196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PRODUCTO SUJETO A CAMBIO DE PRECIO</a:t>
            </a:r>
            <a:endParaRPr lang="es-BO" sz="1400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583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C86BD-D75E-34D7-7B25-37E0BEE04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F11FBBED-7B79-A89C-7617-C1CC8829E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5" y="-280509"/>
            <a:ext cx="12192000" cy="71385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48F59E2-87F5-D9E9-178A-28BFF7221519}"/>
              </a:ext>
            </a:extLst>
          </p:cNvPr>
          <p:cNvSpPr txBox="1"/>
          <p:nvPr/>
        </p:nvSpPr>
        <p:spPr>
          <a:xfrm>
            <a:off x="636496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SET DE COPAS 6PZAS DIONY 125ML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C79B5B-C275-34EE-B524-3CE8A935E27A}"/>
              </a:ext>
            </a:extLst>
          </p:cNvPr>
          <p:cNvSpPr txBox="1"/>
          <p:nvPr/>
        </p:nvSpPr>
        <p:spPr>
          <a:xfrm>
            <a:off x="636496" y="1934247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57096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259.9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BE0C45B-8218-798F-070E-4EBFEDBC3A90}"/>
              </a:ext>
            </a:extLst>
          </p:cNvPr>
          <p:cNvSpPr txBox="1"/>
          <p:nvPr/>
        </p:nvSpPr>
        <p:spPr>
          <a:xfrm>
            <a:off x="4697507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SET DE BATERÍA MONACO 4 PIEZAS TRAMONTINA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E889FD1-3858-D193-60E5-DFFABA9E79F8}"/>
              </a:ext>
            </a:extLst>
          </p:cNvPr>
          <p:cNvSpPr txBox="1"/>
          <p:nvPr/>
        </p:nvSpPr>
        <p:spPr>
          <a:xfrm>
            <a:off x="4697507" y="1948162"/>
            <a:ext cx="169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26514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2569</a:t>
            </a:r>
          </a:p>
          <a:p>
            <a:endParaRPr lang="es-BO" b="1" dirty="0">
              <a:solidFill>
                <a:srgbClr val="40706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E7FD4E4-D44C-EE17-2B53-5F35697DBE02}"/>
              </a:ext>
            </a:extLst>
          </p:cNvPr>
          <p:cNvSpPr txBox="1"/>
          <p:nvPr/>
        </p:nvSpPr>
        <p:spPr>
          <a:xfrm>
            <a:off x="8758518" y="1057835"/>
            <a:ext cx="296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BATERIA DE COCINA 9PZAS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EF48420-A296-5506-EA4A-6CD1A4494421}"/>
              </a:ext>
            </a:extLst>
          </p:cNvPr>
          <p:cNvSpPr txBox="1"/>
          <p:nvPr/>
        </p:nvSpPr>
        <p:spPr>
          <a:xfrm>
            <a:off x="8758518" y="1948162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205924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1699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C0ED1DB-51B4-1DD6-470A-64FCFB535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53" y="3042510"/>
            <a:ext cx="2750219" cy="20626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BA6BB5B-DF8D-6234-1AAC-E6C9759693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463"/>
          <a:stretch>
            <a:fillRect/>
          </a:stretch>
        </p:blipFill>
        <p:spPr>
          <a:xfrm>
            <a:off x="4828596" y="3042510"/>
            <a:ext cx="2959494" cy="22946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98512C-45D5-7043-6DEE-AEB652D84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024" y="2546814"/>
            <a:ext cx="2541493" cy="254149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E123E0A-5C8D-0791-65CB-DDE636C3BE04}"/>
              </a:ext>
            </a:extLst>
          </p:cNvPr>
          <p:cNvSpPr txBox="1"/>
          <p:nvPr/>
        </p:nvSpPr>
        <p:spPr>
          <a:xfrm>
            <a:off x="4420771" y="6378644"/>
            <a:ext cx="6196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PRODUCTO SUJETO A CAMBIO DE PRECIO</a:t>
            </a:r>
            <a:endParaRPr lang="es-BO" sz="1400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920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3EBA2-932E-C9C1-A0E1-75AABC374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88E35B77-9F5D-3969-47E8-10DD4425E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0510"/>
            <a:ext cx="12192000" cy="71385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0171FEF-9FD5-9645-0BF0-B46A8B351AD1}"/>
              </a:ext>
            </a:extLst>
          </p:cNvPr>
          <p:cNvSpPr txBox="1"/>
          <p:nvPr/>
        </p:nvSpPr>
        <p:spPr>
          <a:xfrm>
            <a:off x="636496" y="1057835"/>
            <a:ext cx="296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SARTÉN PROFESIONAL DE ALUMINIO CON ANTIADHERENTE 30CM 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B5D4368-85B1-298E-3C93-1A60ECE7D706}"/>
              </a:ext>
            </a:extLst>
          </p:cNvPr>
          <p:cNvSpPr txBox="1"/>
          <p:nvPr/>
        </p:nvSpPr>
        <p:spPr>
          <a:xfrm>
            <a:off x="636496" y="1948161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26554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410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20D6A74-CCDE-C47A-2891-12826BFD1C22}"/>
              </a:ext>
            </a:extLst>
          </p:cNvPr>
          <p:cNvSpPr txBox="1"/>
          <p:nvPr/>
        </p:nvSpPr>
        <p:spPr>
          <a:xfrm>
            <a:off x="4697507" y="1057835"/>
            <a:ext cx="296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SARTÉN PROFESIONAL 26CM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2865400-D108-6960-EF09-142B9FCDCCB8}"/>
              </a:ext>
            </a:extLst>
          </p:cNvPr>
          <p:cNvSpPr txBox="1"/>
          <p:nvPr/>
        </p:nvSpPr>
        <p:spPr>
          <a:xfrm>
            <a:off x="4697507" y="1948162"/>
            <a:ext cx="169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26564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499.9</a:t>
            </a:r>
          </a:p>
          <a:p>
            <a:endParaRPr lang="es-BO" b="1" dirty="0">
              <a:solidFill>
                <a:srgbClr val="40706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6620445-A844-19A2-4005-E4851D8FD60E}"/>
              </a:ext>
            </a:extLst>
          </p:cNvPr>
          <p:cNvSpPr txBox="1"/>
          <p:nvPr/>
        </p:nvSpPr>
        <p:spPr>
          <a:xfrm>
            <a:off x="8758518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SARTÉN PARA SALTEAR 28CM ALUMINIO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DB5EDFD-44D3-5C77-774D-E66F6D250D30}"/>
              </a:ext>
            </a:extLst>
          </p:cNvPr>
          <p:cNvSpPr txBox="1"/>
          <p:nvPr/>
        </p:nvSpPr>
        <p:spPr>
          <a:xfrm>
            <a:off x="8758518" y="1948162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98987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779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96C47F-CE6A-9E39-83D5-1560759223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621"/>
          <a:stretch>
            <a:fillRect/>
          </a:stretch>
        </p:blipFill>
        <p:spPr>
          <a:xfrm>
            <a:off x="596154" y="3132566"/>
            <a:ext cx="3048000" cy="235850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9CE6B6D-A86A-D6C0-8942-1558866228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010" b="27037"/>
          <a:stretch>
            <a:fillRect/>
          </a:stretch>
        </p:blipFill>
        <p:spPr>
          <a:xfrm>
            <a:off x="4383315" y="3132566"/>
            <a:ext cx="3281509" cy="150792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4BBBF9E-4453-538F-5673-D24EEDD016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126"/>
          <a:stretch>
            <a:fillRect/>
          </a:stretch>
        </p:blipFill>
        <p:spPr>
          <a:xfrm>
            <a:off x="8587691" y="3107185"/>
            <a:ext cx="3048000" cy="231264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8450568-F430-8E21-1589-96EDF17A6003}"/>
              </a:ext>
            </a:extLst>
          </p:cNvPr>
          <p:cNvSpPr txBox="1"/>
          <p:nvPr/>
        </p:nvSpPr>
        <p:spPr>
          <a:xfrm>
            <a:off x="4420771" y="6378644"/>
            <a:ext cx="6196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PRODUCTO SUJETO A CAMBIO DE PRECIO</a:t>
            </a:r>
            <a:endParaRPr lang="es-BO" sz="1400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024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7CA17-D266-10D9-65A4-03F733286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4E797F8F-4194-5A51-559A-E832C88DC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0255"/>
            <a:ext cx="12192000" cy="713850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08E0B13-9CEF-1C6E-0E85-C59D09E20F0E}"/>
              </a:ext>
            </a:extLst>
          </p:cNvPr>
          <p:cNvSpPr txBox="1"/>
          <p:nvPr/>
        </p:nvSpPr>
        <p:spPr>
          <a:xfrm>
            <a:off x="8758518" y="1057835"/>
            <a:ext cx="296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CACEROLA 8.5L ACERO INOXIDABLE 30CM OPUS</a:t>
            </a:r>
            <a:endParaRPr lang="es-BO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82174BB-943A-11CC-C451-C6C352AA8376}"/>
              </a:ext>
            </a:extLst>
          </p:cNvPr>
          <p:cNvSpPr txBox="1"/>
          <p:nvPr/>
        </p:nvSpPr>
        <p:spPr>
          <a:xfrm>
            <a:off x="8856992" y="1826330"/>
            <a:ext cx="169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ID 106961</a:t>
            </a:r>
          </a:p>
          <a:p>
            <a:r>
              <a:rPr lang="es-BO" b="1" dirty="0">
                <a:solidFill>
                  <a:srgbClr val="407061"/>
                </a:solidFill>
                <a:latin typeface="ITC Avant Garde Std Bk" panose="020B0502020202020204" pitchFamily="34" charset="0"/>
              </a:rPr>
              <a:t>Bs. 1099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9D4FF38-C817-1BE0-C529-D90DB55B5C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621"/>
          <a:stretch>
            <a:fillRect/>
          </a:stretch>
        </p:blipFill>
        <p:spPr>
          <a:xfrm>
            <a:off x="8718176" y="2871492"/>
            <a:ext cx="3048000" cy="235850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BF158DB-FF16-84FD-4A1B-A914B09BF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41" y="2871492"/>
            <a:ext cx="2496593" cy="248829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3517E79-8879-E2A5-AB20-9595584EF5B6}"/>
              </a:ext>
            </a:extLst>
          </p:cNvPr>
          <p:cNvSpPr txBox="1"/>
          <p:nvPr/>
        </p:nvSpPr>
        <p:spPr>
          <a:xfrm>
            <a:off x="545741" y="1057835"/>
            <a:ext cx="3096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Md" panose="020B0602020202020204" pitchFamily="34" charset="0"/>
                <a:ea typeface="+mn-ea"/>
                <a:cs typeface="+mn-cs"/>
              </a:rPr>
              <a:t>CAFETERIA PRIMALATTE TOUCH OSTER 19BAR</a:t>
            </a: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srgbClr val="407061"/>
              </a:solidFill>
              <a:effectLst/>
              <a:uLnTx/>
              <a:uFillTx/>
              <a:latin typeface="ITC Avant Garde Std Md" panose="020B0602020202020204" pitchFamily="34" charset="0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ED8B036-E869-B32D-79AC-5E933268E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09" y="1704166"/>
            <a:ext cx="1420491" cy="76816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8BDAA22-7808-5F4F-9D1F-74BA08725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204" y="2871492"/>
            <a:ext cx="2358506" cy="2358506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5C0A06A-0870-36B1-93E3-0FF57D8A9FD5}"/>
              </a:ext>
            </a:extLst>
          </p:cNvPr>
          <p:cNvSpPr txBox="1"/>
          <p:nvPr/>
        </p:nvSpPr>
        <p:spPr>
          <a:xfrm>
            <a:off x="4378569" y="1057835"/>
            <a:ext cx="2496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Md" panose="020B0602020202020204" pitchFamily="34" charset="0"/>
                <a:ea typeface="+mn-ea"/>
                <a:cs typeface="+mn-cs"/>
              </a:rPr>
              <a:t>EXTRACTOR DE JUGO 600W INOX OSTER</a:t>
            </a: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srgbClr val="407061"/>
              </a:solidFill>
              <a:effectLst/>
              <a:uLnTx/>
              <a:uFillTx/>
              <a:latin typeface="ITC Avant Garde Std Md" panose="020B0602020202020204" pitchFamily="34" charset="0"/>
              <a:ea typeface="+mn-ea"/>
              <a:cs typeface="+mn-cs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AF10871-5ABB-2683-AA21-CC645F07128F}"/>
              </a:ext>
            </a:extLst>
          </p:cNvPr>
          <p:cNvSpPr txBox="1"/>
          <p:nvPr/>
        </p:nvSpPr>
        <p:spPr>
          <a:xfrm>
            <a:off x="4515848" y="1704166"/>
            <a:ext cx="1895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800" b="1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t>ID 109951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800" b="1" i="0" u="none" strike="noStrike" kern="1200" cap="none" spc="0" normalizeH="0" baseline="0" noProof="0" dirty="0">
                <a:ln>
                  <a:noFill/>
                </a:ln>
                <a:solidFill>
                  <a:srgbClr val="407061"/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t>Bs. 1829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C18EA88-7C44-4900-5AC0-14DAB3235A2A}"/>
              </a:ext>
            </a:extLst>
          </p:cNvPr>
          <p:cNvSpPr txBox="1"/>
          <p:nvPr/>
        </p:nvSpPr>
        <p:spPr>
          <a:xfrm>
            <a:off x="4420771" y="6378644"/>
            <a:ext cx="6196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407061"/>
                </a:solidFill>
                <a:latin typeface="ITC Avant Garde Std Md" panose="020B0602020202020204" pitchFamily="34" charset="0"/>
              </a:rPr>
              <a:t>PRODUCTO SUJETO A CAMBIO DE PRECIO</a:t>
            </a:r>
            <a:endParaRPr lang="es-BO" sz="1400" dirty="0">
              <a:solidFill>
                <a:srgbClr val="407061"/>
              </a:solidFill>
              <a:latin typeface="ITC Avant Garde Std Md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7377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6490</TotalTime>
  <Words>512</Words>
  <Application>Microsoft Office PowerPoint</Application>
  <PresentationFormat>Panorámica</PresentationFormat>
  <Paragraphs>129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ITC Avant Garde Std Bk</vt:lpstr>
      <vt:lpstr>ITC Avant Garde Std Md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Aaron Daza</dc:creator>
  <cp:lastModifiedBy>Celebraciones Norte</cp:lastModifiedBy>
  <cp:revision>41</cp:revision>
  <dcterms:created xsi:type="dcterms:W3CDTF">2025-04-14T14:56:12Z</dcterms:created>
  <dcterms:modified xsi:type="dcterms:W3CDTF">2025-10-08T23:19:16Z</dcterms:modified>
</cp:coreProperties>
</file>